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076137621" r:id="rId2"/>
    <p:sldId id="2076137630" r:id="rId3"/>
    <p:sldId id="2076137631" r:id="rId4"/>
    <p:sldId id="2076137632" r:id="rId5"/>
    <p:sldId id="2076137633" r:id="rId6"/>
    <p:sldId id="2076137634" r:id="rId7"/>
    <p:sldId id="2076137635" r:id="rId8"/>
    <p:sldId id="2076137636" r:id="rId9"/>
    <p:sldId id="2076137637" r:id="rId10"/>
    <p:sldId id="2076137638" r:id="rId11"/>
    <p:sldId id="2076137639" r:id="rId12"/>
    <p:sldId id="2076137640" r:id="rId13"/>
    <p:sldId id="2076137641" r:id="rId14"/>
    <p:sldId id="2076137642" r:id="rId15"/>
    <p:sldId id="2076137645" r:id="rId16"/>
    <p:sldId id="2076137643" r:id="rId17"/>
    <p:sldId id="207613764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bur Baxrombekov" initials="BB" lastIdx="1" clrIdx="0">
    <p:extLst>
      <p:ext uri="{19B8F6BF-5375-455C-9EA6-DF929625EA0E}">
        <p15:presenceInfo xmlns:p15="http://schemas.microsoft.com/office/powerpoint/2012/main" userId="S-1-5-21-2896738168-3629260619-3693738146-248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D2D"/>
    <a:srgbClr val="FDCB08"/>
    <a:srgbClr val="F8B21E"/>
    <a:srgbClr val="48A842"/>
    <a:srgbClr val="ED1B2C"/>
    <a:srgbClr val="ECF7E9"/>
    <a:srgbClr val="75CA51"/>
    <a:srgbClr val="007F3E"/>
    <a:srgbClr val="C5E8C9"/>
    <a:srgbClr val="FD9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9A0BA-6B09-4BD3-B5A9-15AC74C03976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444F3-088B-4C28-AED7-2EF06DB85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35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33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3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354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75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66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48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7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9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87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8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5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962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30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dirty="0">
              <a:solidFill>
                <a:srgbClr val="473D3C"/>
              </a:solidFill>
              <a:latin typeface="Montserrat" panose="00000500000000000000" pitchFamily="2" charset="-52"/>
              <a:ea typeface="Overpass" pitchFamily="34" charset="-122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444F3-088B-4C28-AED7-2EF06DB85E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5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BF242-3E30-46FD-B9B4-BD34AC1EA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A6C3C5-B0A2-4832-9201-462AB9540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F8F4C4-0D34-4B9C-A5A2-375C186AE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6383B-B1D1-4FA5-AEEC-587FF12C6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365460-0498-463A-88A2-0D51AD8C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2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D8264-6782-449E-BC5C-4D074A83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C0E2B1-9460-41DB-BC0A-6267CEF0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DBE0-12BA-411D-951B-FD226D58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7E8C02-FE0A-46C1-84A0-0DD6BE4A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3735E-68C1-44E1-B5B7-2D25167AB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4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09AD7B-61E9-40FF-97F9-73FDD131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5ACF8C-1C55-4FFB-ACFD-589D21445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93FD9-E22D-4B6A-85C7-BCBC96C5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FF6153-3DBB-48C4-BB1B-EFB60ED6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0E320-955D-4ED9-85E7-B6D81608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56B67-F06F-479C-AF17-AF692C791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ABD1AA-9FDD-4F6B-A9FE-F31AA7C45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D4785C-45DC-4A33-A051-9F57309B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4BCAA-BCE6-4F6A-99C3-DFD64E14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463A19-5597-41CD-8EDC-0B510B58D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3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8FA10-302B-47BE-BF7F-EA482B05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7CDB8C-9F79-422E-9767-D53F862CE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F0B271-7AFB-43AF-830F-4D3EEE5C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D1C86C-1A4F-4FB3-85C3-B2F89F466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82737-2C47-4FF5-B20C-010ED628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44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F3B-12E5-4670-920B-0D72DE70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6F25FE-FA17-4D7A-807B-E72085367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908BC7-61E3-4891-B034-6CC549C0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CB06CB-190A-4FE8-9E78-F3EE7DEB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E0F4CF-E121-4C63-96B3-D0BDE9A9E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D28A1-1C0F-435A-B009-4E863DA3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7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5D1E2-7895-4533-8F93-25EC9037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253CD1-F84B-4757-817C-EE149C364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7DABB-B318-4ED9-BA57-B97EB6EC6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73C9CD-3EA3-447A-B22B-7BB9AE527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42E92-6EF6-4B2D-BD7C-EB6A95FEC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DF063B-624B-4E63-965E-7E0727C4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AC07C9-7CAD-400D-9CF7-E5D5CEF4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D085F6-0310-436D-A95A-2994E79B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2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A7045-707B-44A3-A472-3E566C30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734654-109F-4712-87F3-F9767DEFA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D0B97B-0089-4410-A455-97A85881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D3BC5F-A2BD-4EBC-93AF-18F6F822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67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021C10-1460-41F2-A293-181ABBD2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1545FA-1BA7-4127-B955-A58DB89B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BE8115-9DD5-449D-AE96-B8BA269A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16D78-AE92-489D-A8B1-FA07EDF69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A81267-2B7A-47AC-8E26-97AB75A2F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BFF944-DCA9-4441-B115-C262DBBC5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CA6A52-A837-4B7C-A7A8-18F8F602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AE2DF4-5076-49D1-A444-BCA32F15A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79828-AA6A-400F-93B7-8FDD56BA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9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1EDA8-094E-4415-B396-07E74FCF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24678B-4950-4191-9AD7-5F30CF5E9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320EF5-440C-4B53-8F3C-0C1D896B7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DB9770-88C8-4306-B254-99E9D8EC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6F7B96-7C0B-44BF-854F-B04F6196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CE4136-31A8-4C35-84DD-6CB26050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9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D2464-B63A-4012-AC51-9927966B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E4CF0E-CF98-426C-9F44-85FFC976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5F4178-78A4-4003-93C0-0E802FB00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E74F0-CFF9-4A92-80BB-004ED2446FEC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9D1A8-6675-4B2F-8C8D-86549ED25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96745-C1B1-4767-B681-05CD0D905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714F8-BAA6-408F-A962-7ACA4A2B4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7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sv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4.sv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media" Target="../media/media3.wav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A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02F74-9226-4E41-A826-37A501AB9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5725" y="1228725"/>
            <a:ext cx="4400550" cy="4400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6B85C-1B38-440F-B7C7-0647AC69B445}"/>
              </a:ext>
            </a:extLst>
          </p:cNvPr>
          <p:cNvSpPr txBox="1"/>
          <p:nvPr/>
        </p:nvSpPr>
        <p:spPr>
          <a:xfrm>
            <a:off x="1644300" y="3899647"/>
            <a:ext cx="7444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Акция «Счастливый покупатель» </a:t>
            </a:r>
          </a:p>
          <a:p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F7861-1BF7-4463-A66A-93AED761E377}"/>
              </a:ext>
            </a:extLst>
          </p:cNvPr>
          <p:cNvSpPr txBox="1"/>
          <p:nvPr/>
        </p:nvSpPr>
        <p:spPr>
          <a:xfrm>
            <a:off x="1613843" y="4672128"/>
            <a:ext cx="893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Montserrat" panose="00000500000000000000" pitchFamily="2" charset="-52"/>
              </a:rPr>
              <a:t>Эльдар </a:t>
            </a:r>
            <a:r>
              <a:rPr lang="ru-RU" i="1" dirty="0" err="1">
                <a:solidFill>
                  <a:schemeClr val="bg1"/>
                </a:solidFill>
                <a:latin typeface="Montserrat" panose="00000500000000000000" pitchFamily="2" charset="-52"/>
              </a:rPr>
              <a:t>Алиуллов</a:t>
            </a:r>
            <a:r>
              <a:rPr lang="ru-RU" i="1" dirty="0">
                <a:solidFill>
                  <a:schemeClr val="bg1"/>
                </a:solidFill>
                <a:latin typeface="Montserrat" panose="00000500000000000000" pitchFamily="2" charset="-52"/>
              </a:rPr>
              <a:t>, руководитель отдела лояльности и</a:t>
            </a:r>
            <a:r>
              <a:rPr lang="en-US" i="1" dirty="0">
                <a:solidFill>
                  <a:schemeClr val="bg1"/>
                </a:solidFill>
                <a:latin typeface="Montserrat" panose="00000500000000000000" pitchFamily="2" charset="-52"/>
              </a:rPr>
              <a:t> CRM-</a:t>
            </a:r>
            <a:r>
              <a:rPr lang="ru-RU" i="1" dirty="0">
                <a:solidFill>
                  <a:schemeClr val="bg1"/>
                </a:solidFill>
                <a:latin typeface="Montserrat" panose="00000500000000000000" pitchFamily="2" charset="-52"/>
              </a:rPr>
              <a:t>маркетинга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latin typeface="Montserrat" panose="00000500000000000000" pitchFamily="2" charset="-52"/>
              </a:rPr>
              <a:t>e.aliullov@msmarket.uz</a:t>
            </a:r>
            <a:endParaRPr lang="ru-RU" i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4D606-BC1F-4039-8D87-4B784482C4F8}"/>
              </a:ext>
            </a:extLst>
          </p:cNvPr>
          <p:cNvSpPr txBox="1"/>
          <p:nvPr/>
        </p:nvSpPr>
        <p:spPr>
          <a:xfrm>
            <a:off x="4340550" y="6396335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Ташкент, август 2023</a:t>
            </a:r>
          </a:p>
        </p:txBody>
      </p:sp>
    </p:spTree>
    <p:extLst>
      <p:ext uri="{BB962C8B-B14F-4D97-AF65-F5344CB8AC3E}">
        <p14:creationId xmlns:p14="http://schemas.microsoft.com/office/powerpoint/2010/main" val="170464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LED-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экраны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409574" y="2469817"/>
            <a:ext cx="6096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latin typeface="Montserrat" panose="00000500000000000000" pitchFamily="2" charset="-52"/>
              </a:rPr>
              <a:t>LED-</a:t>
            </a:r>
            <a:r>
              <a:rPr lang="ru-RU" sz="1400" b="1" dirty="0">
                <a:latin typeface="Montserrat" panose="00000500000000000000" pitchFamily="2" charset="-52"/>
              </a:rPr>
              <a:t>экраны </a:t>
            </a: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Аудитория:</a:t>
            </a:r>
            <a:r>
              <a:rPr lang="en-US" sz="1400" b="1" dirty="0">
                <a:latin typeface="Montserrat" panose="00000500000000000000" pitchFamily="2" charset="-52"/>
              </a:rPr>
              <a:t> </a:t>
            </a:r>
            <a:r>
              <a:rPr lang="en-US" sz="1400" dirty="0">
                <a:latin typeface="Montserrat" panose="00000500000000000000" pitchFamily="2" charset="-52"/>
              </a:rPr>
              <a:t>26-45 </a:t>
            </a:r>
            <a:r>
              <a:rPr lang="ru-RU" sz="1400" dirty="0">
                <a:latin typeface="Montserrat" panose="00000500000000000000" pitchFamily="2" charset="-52"/>
              </a:rPr>
              <a:t>лет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Кол-во носителей: </a:t>
            </a:r>
            <a:r>
              <a:rPr lang="ru-RU" sz="1400" dirty="0">
                <a:latin typeface="Montserrat" panose="00000500000000000000" pitchFamily="2" charset="-52"/>
              </a:rPr>
              <a:t>15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Адреса: </a:t>
            </a:r>
            <a:r>
              <a:rPr lang="ru-RU" sz="1400" dirty="0">
                <a:latin typeface="Montserrat" panose="00000500000000000000" pitchFamily="2" charset="-52"/>
              </a:rPr>
              <a:t>Ташкент, Фергана, Маргилан, Наманган, Андижан</a:t>
            </a:r>
            <a:r>
              <a:rPr lang="ru-RU" sz="1400" b="1" dirty="0">
                <a:latin typeface="Montserrat" panose="00000500000000000000" pitchFamily="2" charset="-52"/>
              </a:rPr>
              <a:t>	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размещения: </a:t>
            </a:r>
            <a:r>
              <a:rPr lang="ru-RU" sz="1400" dirty="0">
                <a:latin typeface="Montserrat" panose="00000500000000000000" pitchFamily="2" charset="-52"/>
              </a:rPr>
              <a:t>11-30.07.2023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Макет:</a:t>
            </a:r>
          </a:p>
        </p:txBody>
      </p:sp>
      <p:pic>
        <p:nvPicPr>
          <p:cNvPr id="2" name="led">
            <a:hlinkClick r:id="" action="ppaction://media"/>
            <a:extLst>
              <a:ext uri="{FF2B5EF4-FFF2-40B4-BE49-F238E27FC236}">
                <a16:creationId xmlns:a16="http://schemas.microsoft.com/office/drawing/2014/main" id="{432430EB-4FC6-4A6B-AC26-FB871FE55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088107"/>
            <a:ext cx="5798456" cy="26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2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Digital.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409574" y="246981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 b="1" dirty="0" err="1">
                <a:latin typeface="Montserrat" panose="00000500000000000000" pitchFamily="2" charset="-52"/>
              </a:rPr>
              <a:t>Таргет</a:t>
            </a:r>
            <a:endParaRPr lang="en-US" sz="1400" b="1" dirty="0">
              <a:latin typeface="Montserrat" panose="00000500000000000000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Аудитория: </a:t>
            </a:r>
            <a:r>
              <a:rPr lang="en-US" sz="1400" dirty="0">
                <a:latin typeface="Montserrat" panose="00000500000000000000" pitchFamily="2" charset="-52"/>
              </a:rPr>
              <a:t>M/</a:t>
            </a:r>
            <a:r>
              <a:rPr lang="ru-RU" sz="1400" dirty="0">
                <a:latin typeface="Montserrat" panose="00000500000000000000" pitchFamily="2" charset="-52"/>
              </a:rPr>
              <a:t>Ж, 18-65 лет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Гео: </a:t>
            </a:r>
            <a:r>
              <a:rPr lang="ru-RU" sz="1400" dirty="0">
                <a:latin typeface="Montserrat" panose="00000500000000000000" pitchFamily="2" charset="-52"/>
              </a:rPr>
              <a:t>Ташкент, Ташкентская область, Долина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размещения: </a:t>
            </a:r>
            <a:r>
              <a:rPr lang="ru-RU" sz="1400" dirty="0">
                <a:latin typeface="Montserrat" panose="00000500000000000000" pitchFamily="2" charset="-52"/>
              </a:rPr>
              <a:t>11.07.2023-20.07.2023 </a:t>
            </a:r>
            <a:br>
              <a:rPr lang="en-US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Макет:</a:t>
            </a:r>
          </a:p>
        </p:txBody>
      </p:sp>
      <p:pic>
        <p:nvPicPr>
          <p:cNvPr id="7" name="1080x1080">
            <a:hlinkClick r:id="" action="ppaction://media"/>
            <a:extLst>
              <a:ext uri="{FF2B5EF4-FFF2-40B4-BE49-F238E27FC236}">
                <a16:creationId xmlns:a16="http://schemas.microsoft.com/office/drawing/2014/main" id="{6EA26AE4-4629-485F-ABA8-3E485586F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1138" y="1227392"/>
            <a:ext cx="5254839" cy="52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Digital.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409574" y="2469817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Montserrat" panose="00000500000000000000" pitchFamily="2" charset="-52"/>
              </a:rPr>
              <a:t>Instagram, Facebook</a:t>
            </a:r>
            <a:r>
              <a:rPr lang="ru-RU" sz="1400" b="1" dirty="0">
                <a:latin typeface="Montserrat" panose="00000500000000000000" pitchFamily="2" charset="-52"/>
              </a:rPr>
              <a:t>, </a:t>
            </a:r>
            <a:r>
              <a:rPr lang="en-US" sz="1400" b="1" dirty="0">
                <a:latin typeface="Montserrat" panose="00000500000000000000" pitchFamily="2" charset="-52"/>
              </a:rPr>
              <a:t>Telegram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400" b="1" dirty="0">
              <a:latin typeface="Montserrat" panose="00000500000000000000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Аудитория: </a:t>
            </a:r>
            <a:r>
              <a:rPr lang="en-US" sz="1400" dirty="0">
                <a:latin typeface="Montserrat" panose="00000500000000000000" pitchFamily="2" charset="-52"/>
              </a:rPr>
              <a:t>M/</a:t>
            </a:r>
            <a:r>
              <a:rPr lang="ru-RU" sz="1400" dirty="0">
                <a:latin typeface="Montserrat" panose="00000500000000000000" pitchFamily="2" charset="-52"/>
              </a:rPr>
              <a:t>Ж, 18-65 лет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Гео: </a:t>
            </a:r>
            <a:r>
              <a:rPr lang="ru-RU" sz="1400" dirty="0">
                <a:latin typeface="Montserrat" panose="00000500000000000000" pitchFamily="2" charset="-52"/>
              </a:rPr>
              <a:t>Узбекистан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размещения: </a:t>
            </a:r>
            <a:r>
              <a:rPr lang="ru-RU" sz="1400" dirty="0">
                <a:latin typeface="Montserrat" panose="00000500000000000000" pitchFamily="2" charset="-52"/>
              </a:rPr>
              <a:t>11.07.2023-08.08.2023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dirty="0">
                <a:latin typeface="Montserrat" panose="00000500000000000000" pitchFamily="2" charset="-52"/>
              </a:rPr>
              <a:t> (частота размещения 2 раза в неделю)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Макеты: </a:t>
            </a:r>
            <a:r>
              <a:rPr lang="ru-RU" sz="1400" dirty="0">
                <a:latin typeface="Montserrat" panose="00000500000000000000" pitchFamily="2" charset="-52"/>
              </a:rPr>
              <a:t>Анонс будет публиковаться с указанным макетом.</a:t>
            </a:r>
            <a:endParaRPr lang="en-US" sz="1400" dirty="0">
              <a:latin typeface="Montserrat" panose="00000500000000000000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Ежедневные репосты видео с победителями.</a:t>
            </a:r>
          </a:p>
        </p:txBody>
      </p:sp>
      <p:pic>
        <p:nvPicPr>
          <p:cNvPr id="7" name="1080x1080">
            <a:hlinkClick r:id="" action="ppaction://media"/>
            <a:extLst>
              <a:ext uri="{FF2B5EF4-FFF2-40B4-BE49-F238E27FC236}">
                <a16:creationId xmlns:a16="http://schemas.microsoft.com/office/drawing/2014/main" id="{6EA26AE4-4629-485F-ABA8-3E485586F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1138" y="1227392"/>
            <a:ext cx="5254839" cy="52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Digital.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409574" y="2469817"/>
            <a:ext cx="6096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dirty="0">
                <a:latin typeface="Montserrat" panose="00000500000000000000" pitchFamily="2" charset="-52"/>
              </a:rPr>
              <a:t>Telegram </a:t>
            </a:r>
            <a:r>
              <a:rPr lang="ru-RU" sz="1400" b="1" dirty="0">
                <a:latin typeface="Montserrat" panose="00000500000000000000" pitchFamily="2" charset="-52"/>
              </a:rPr>
              <a:t>партнеры</a:t>
            </a:r>
            <a:endParaRPr lang="en-US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endParaRPr lang="en-US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Аудитория: </a:t>
            </a:r>
            <a:r>
              <a:rPr lang="ru-RU" sz="1400" dirty="0">
                <a:latin typeface="Montserrat" panose="00000500000000000000" pitchFamily="2" charset="-52"/>
              </a:rPr>
              <a:t>18-65</a:t>
            </a:r>
            <a:r>
              <a:rPr lang="en-US" sz="1400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latin typeface="Montserrat" panose="00000500000000000000" pitchFamily="2" charset="-52"/>
              </a:rPr>
              <a:t>лет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размещения</a:t>
            </a:r>
            <a:r>
              <a:rPr lang="ru-RU" sz="1400" dirty="0">
                <a:latin typeface="Montserrat" panose="00000500000000000000" pitchFamily="2" charset="-52"/>
              </a:rPr>
              <a:t>: 11.07.2023-08.08.2023</a:t>
            </a:r>
          </a:p>
          <a:p>
            <a:pPr marL="0" indent="0">
              <a:buNone/>
            </a:pP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Рассылка в 60-ти наиболее охватных </a:t>
            </a:r>
            <a:r>
              <a:rPr lang="ru-RU" sz="1400" b="1" dirty="0" err="1">
                <a:latin typeface="Montserrat" panose="00000500000000000000" pitchFamily="2" charset="-52"/>
              </a:rPr>
              <a:t>телеграм</a:t>
            </a:r>
            <a:r>
              <a:rPr lang="ru-RU" sz="1400" b="1" dirty="0">
                <a:latin typeface="Montserrat" panose="00000500000000000000" pitchFamily="2" charset="-52"/>
              </a:rPr>
              <a:t> каналах 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страны.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5EF5B2-D97D-49A5-9128-0FE9D558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605" y="1381377"/>
            <a:ext cx="2646127" cy="52126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8BA9CF-E565-457F-8472-9EC2E7C7A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625572"/>
            <a:ext cx="2784016" cy="45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SMS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рассылка и мобильный </a:t>
            </a:r>
            <a:r>
              <a:rPr lang="ru-RU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пуш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409574" y="1886068"/>
            <a:ext cx="6096000" cy="33239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en-US" sz="1400" b="1" dirty="0">
                <a:latin typeface="Montserrat" panose="00000500000000000000" pitchFamily="2" charset="-52"/>
              </a:rPr>
              <a:t>SMS</a:t>
            </a:r>
            <a:r>
              <a:rPr lang="ru-RU" sz="1400" b="1" dirty="0">
                <a:latin typeface="Montserrat" panose="00000500000000000000" pitchFamily="2" charset="-52"/>
              </a:rPr>
              <a:t>: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Аудитория: </a:t>
            </a:r>
            <a:r>
              <a:rPr lang="en-US" sz="1400" dirty="0">
                <a:latin typeface="Montserrat" panose="00000500000000000000" pitchFamily="2" charset="-52"/>
              </a:rPr>
              <a:t>76</a:t>
            </a:r>
            <a:r>
              <a:rPr lang="ru-RU" sz="1400" dirty="0">
                <a:latin typeface="Montserrat" panose="00000500000000000000" pitchFamily="2" charset="-52"/>
              </a:rPr>
              <a:t> 000 клиентов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Дата отправки: </a:t>
            </a:r>
            <a:r>
              <a:rPr lang="ru-RU" sz="1400" dirty="0">
                <a:latin typeface="Montserrat" panose="00000500000000000000" pitchFamily="2" charset="-52"/>
              </a:rPr>
              <a:t>11.07.2023</a:t>
            </a:r>
            <a:endParaRPr lang="en-US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Текст смс:</a:t>
            </a:r>
          </a:p>
          <a:p>
            <a:pPr marL="0" indent="0">
              <a:buNone/>
            </a:pPr>
            <a:r>
              <a:rPr lang="ru-RU" sz="1400" i="1" dirty="0">
                <a:latin typeface="Montserrat" panose="00000500000000000000" pitchFamily="2" charset="-52"/>
              </a:rPr>
              <a:t>«</a:t>
            </a:r>
            <a:r>
              <a:rPr lang="en-US" sz="1400" i="1" dirty="0" err="1">
                <a:latin typeface="Montserrat" panose="00000500000000000000" pitchFamily="2" charset="-52"/>
              </a:rPr>
              <a:t>Skidka</a:t>
            </a:r>
            <a:r>
              <a:rPr lang="en-US" sz="1400" i="1" dirty="0">
                <a:latin typeface="Montserrat" panose="00000500000000000000" pitchFamily="2" charset="-52"/>
              </a:rPr>
              <a:t> -100% </a:t>
            </a:r>
            <a:r>
              <a:rPr lang="en-US" sz="1400" i="1" dirty="0" err="1">
                <a:latin typeface="Montserrat" panose="00000500000000000000" pitchFamily="2" charset="-52"/>
              </a:rPr>
              <a:t>kazhdomu</a:t>
            </a:r>
            <a:r>
              <a:rPr lang="en-US" sz="1400" i="1" dirty="0">
                <a:latin typeface="Montserrat" panose="00000500000000000000" pitchFamily="2" charset="-52"/>
              </a:rPr>
              <a:t> 200-mu </a:t>
            </a:r>
            <a:r>
              <a:rPr lang="en-US" sz="1400" i="1" dirty="0" err="1">
                <a:latin typeface="Montserrat" panose="00000500000000000000" pitchFamily="2" charset="-52"/>
              </a:rPr>
              <a:t>pokupatelu</a:t>
            </a:r>
            <a:r>
              <a:rPr lang="en-US" sz="1400" i="1" dirty="0">
                <a:latin typeface="Montserrat" panose="00000500000000000000" pitchFamily="2" charset="-52"/>
              </a:rPr>
              <a:t> v MAKRO do 8 </a:t>
            </a:r>
            <a:r>
              <a:rPr lang="en-US" sz="1400" i="1" dirty="0" err="1">
                <a:latin typeface="Montserrat" panose="00000500000000000000" pitchFamily="2" charset="-52"/>
              </a:rPr>
              <a:t>avgusta</a:t>
            </a:r>
            <a:r>
              <a:rPr lang="en-US" sz="1400" i="1" dirty="0">
                <a:latin typeface="Montserrat" panose="00000500000000000000" pitchFamily="2" charset="-52"/>
              </a:rPr>
              <a:t> 2023! </a:t>
            </a:r>
          </a:p>
          <a:p>
            <a:pPr marL="0" indent="0">
              <a:buNone/>
            </a:pPr>
            <a:r>
              <a:rPr lang="en-US" sz="1400" i="1" dirty="0" err="1">
                <a:latin typeface="Montserrat" panose="00000500000000000000" pitchFamily="2" charset="-52"/>
              </a:rPr>
              <a:t>Prihodite</a:t>
            </a:r>
            <a:r>
              <a:rPr lang="en-US" sz="1400" i="1" dirty="0">
                <a:latin typeface="Montserrat" panose="00000500000000000000" pitchFamily="2" charset="-52"/>
              </a:rPr>
              <a:t> za </a:t>
            </a:r>
            <a:r>
              <a:rPr lang="en-US" sz="1400" i="1" dirty="0" err="1">
                <a:latin typeface="Montserrat" panose="00000500000000000000" pitchFamily="2" charset="-52"/>
              </a:rPr>
              <a:t>pokupkami</a:t>
            </a:r>
            <a:r>
              <a:rPr lang="en-US" sz="1400" i="1" dirty="0">
                <a:latin typeface="Montserrat" panose="00000500000000000000" pitchFamily="2" charset="-52"/>
              </a:rPr>
              <a:t> v MAKRO! </a:t>
            </a:r>
            <a:r>
              <a:rPr lang="en-US" sz="1400" i="1" dirty="0" err="1">
                <a:latin typeface="Montserrat" panose="00000500000000000000" pitchFamily="2" charset="-52"/>
              </a:rPr>
              <a:t>Podrobnosti</a:t>
            </a:r>
            <a:r>
              <a:rPr lang="en-US" sz="1400" i="1" dirty="0">
                <a:latin typeface="Montserrat" panose="00000500000000000000" pitchFamily="2" charset="-52"/>
              </a:rPr>
              <a:t> u </a:t>
            </a:r>
            <a:r>
              <a:rPr lang="en-US" sz="1400" i="1" dirty="0" err="1">
                <a:latin typeface="Montserrat" panose="00000500000000000000" pitchFamily="2" charset="-52"/>
              </a:rPr>
              <a:t>sotrudnikov</a:t>
            </a:r>
            <a:r>
              <a:rPr lang="en-US" sz="1400" i="1" dirty="0">
                <a:latin typeface="Montserrat" panose="00000500000000000000" pitchFamily="2" charset="-52"/>
              </a:rPr>
              <a:t> </a:t>
            </a:r>
            <a:r>
              <a:rPr lang="en-US" sz="1400" i="1" dirty="0" err="1">
                <a:latin typeface="Montserrat" panose="00000500000000000000" pitchFamily="2" charset="-52"/>
              </a:rPr>
              <a:t>magazinov</a:t>
            </a:r>
            <a:r>
              <a:rPr lang="en-US" sz="1400" i="1" dirty="0">
                <a:latin typeface="Montserrat" panose="00000500000000000000" pitchFamily="2" charset="-52"/>
              </a:rPr>
              <a:t> </a:t>
            </a:r>
            <a:r>
              <a:rPr lang="en-US" sz="1400" i="1" dirty="0" err="1">
                <a:latin typeface="Montserrat" panose="00000500000000000000" pitchFamily="2" charset="-52"/>
              </a:rPr>
              <a:t>i</a:t>
            </a:r>
            <a:r>
              <a:rPr lang="en-US" sz="1400" i="1" dirty="0">
                <a:latin typeface="Montserrat" panose="00000500000000000000" pitchFamily="2" charset="-52"/>
              </a:rPr>
              <a:t> </a:t>
            </a:r>
            <a:r>
              <a:rPr lang="en-US" sz="1400" i="1" dirty="0" err="1">
                <a:latin typeface="Montserrat" panose="00000500000000000000" pitchFamily="2" charset="-52"/>
              </a:rPr>
              <a:t>na</a:t>
            </a:r>
            <a:r>
              <a:rPr lang="en-US" sz="1400" i="1" dirty="0">
                <a:latin typeface="Montserrat" panose="00000500000000000000" pitchFamily="2" charset="-52"/>
              </a:rPr>
              <a:t> </a:t>
            </a:r>
            <a:r>
              <a:rPr lang="en-US" sz="1400" i="1" dirty="0" err="1">
                <a:latin typeface="Montserrat" panose="00000500000000000000" pitchFamily="2" charset="-52"/>
              </a:rPr>
              <a:t>saite</a:t>
            </a:r>
            <a:r>
              <a:rPr lang="en-US" sz="1400" i="1" dirty="0">
                <a:latin typeface="Montserrat" panose="00000500000000000000" pitchFamily="2" charset="-52"/>
              </a:rPr>
              <a:t> makromarket.uz</a:t>
            </a:r>
            <a:r>
              <a:rPr lang="ru-RU" sz="1400" i="1" dirty="0">
                <a:latin typeface="Montserrat" panose="00000500000000000000" pitchFamily="2" charset="-52"/>
              </a:rPr>
              <a:t>»</a:t>
            </a: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Мобильный </a:t>
            </a:r>
            <a:r>
              <a:rPr lang="ru-RU" sz="1400" b="1" dirty="0" err="1">
                <a:latin typeface="Montserrat" panose="00000500000000000000" pitchFamily="2" charset="-52"/>
              </a:rPr>
              <a:t>пуш</a:t>
            </a:r>
            <a:r>
              <a:rPr lang="ru-RU" sz="1400" b="1" dirty="0">
                <a:latin typeface="Montserrat" panose="00000500000000000000" pitchFamily="2" charset="-52"/>
              </a:rPr>
              <a:t>: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Аудитория: </a:t>
            </a:r>
            <a:r>
              <a:rPr lang="ru-RU" sz="1400" dirty="0">
                <a:latin typeface="Montserrat" panose="00000500000000000000" pitchFamily="2" charset="-52"/>
              </a:rPr>
              <a:t>25 000 клиентов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Дата отправки: </a:t>
            </a:r>
            <a:r>
              <a:rPr lang="ru-RU" sz="1400" dirty="0">
                <a:latin typeface="Montserrat" panose="00000500000000000000" pitchFamily="2" charset="-52"/>
              </a:rPr>
              <a:t>12.07.2023</a:t>
            </a:r>
            <a:r>
              <a:rPr lang="ru-RU" sz="1400" b="1" dirty="0">
                <a:latin typeface="Montserrat" panose="00000500000000000000" pitchFamily="2" charset="-52"/>
              </a:rPr>
              <a:t>, </a:t>
            </a:r>
            <a:r>
              <a:rPr lang="ru-RU" sz="1400" dirty="0">
                <a:latin typeface="Montserrat" panose="00000500000000000000" pitchFamily="2" charset="-52"/>
              </a:rPr>
              <a:t>15.07.2023, 18.07.2023, 22.07.2023, 26.07.2023, 02.08.2023</a:t>
            </a:r>
            <a:endParaRPr lang="ru-RU" sz="1400" b="1" dirty="0">
              <a:latin typeface="Montserrat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A9510-5965-4263-83EC-3E9E59ED7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136" y="1267089"/>
            <a:ext cx="2590501" cy="57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30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Результат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12E9F-7A48-4919-B521-6DE6DA01C29D}"/>
              </a:ext>
            </a:extLst>
          </p:cNvPr>
          <p:cNvSpPr txBox="1"/>
          <p:nvPr/>
        </p:nvSpPr>
        <p:spPr>
          <a:xfrm>
            <a:off x="711200" y="1679057"/>
            <a:ext cx="6350000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6781 победитель.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Максимальный чек победителя - 1 854 990 сум.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Затраты: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На медиа поддержку - 280 млн. сум.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 компенсирование скидки - 340 млн. сум,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1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Клиенты-победители писали об акции в соцсетях, снимали </a:t>
            </a:r>
            <a:r>
              <a:rPr lang="en-US" sz="11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stories </a:t>
            </a:r>
            <a:r>
              <a:rPr lang="ru-RU" sz="11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1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reels.</a:t>
            </a:r>
            <a:endParaRPr lang="ru-RU" sz="1100" b="1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690524-0EEB-42B7-9B57-8871B99AC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936" y="1679057"/>
            <a:ext cx="3835639" cy="11842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52C6B5-FAD2-4881-B22F-7CCA3ED5B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565" y="2557851"/>
            <a:ext cx="3414019" cy="8908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1C77F9-CD3B-440B-929B-90ED6B027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200" y="3155446"/>
            <a:ext cx="3835639" cy="9703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AEEB79-2637-4CF5-A10A-E01E8538A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632" y="3740863"/>
            <a:ext cx="2810471" cy="7188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012855-AA83-4B2F-A0B9-0ECA73A4BE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2754" y="4227294"/>
            <a:ext cx="3316265" cy="12102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1DF3FC-2950-4EFF-9B53-E5B5CC670A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8565" y="4610913"/>
            <a:ext cx="3173861" cy="11257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40A359-5D52-4232-B94C-1EE3053987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8879"/>
          <a:stretch/>
        </p:blipFill>
        <p:spPr>
          <a:xfrm>
            <a:off x="8984705" y="5413261"/>
            <a:ext cx="2474260" cy="101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99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Результат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12E9F-7A48-4919-B521-6DE6DA01C29D}"/>
              </a:ext>
            </a:extLst>
          </p:cNvPr>
          <p:cNvSpPr txBox="1"/>
          <p:nvPr/>
        </p:nvSpPr>
        <p:spPr>
          <a:xfrm>
            <a:off x="711200" y="1679057"/>
            <a:ext cx="6350000" cy="222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Результаты: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Получили: </a:t>
            </a:r>
            <a:r>
              <a:rPr lang="ru-RU" sz="1100" b="1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прирост трафика +5% неделя к неделе, </a:t>
            </a: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вышли на положительную динамику, если сравнивать с периодом до начала акции,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Прирост чеков</a:t>
            </a:r>
            <a:r>
              <a:rPr lang="ru-RU" sz="11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за время акции </a:t>
            </a:r>
            <a:r>
              <a:rPr lang="ru-RU" sz="11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+50 000 шт</a:t>
            </a:r>
            <a:r>
              <a:rPr lang="ru-RU" sz="11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Средний чек </a:t>
            </a:r>
            <a:r>
              <a:rPr lang="en-US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LFL </a:t>
            </a: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вырастили на </a:t>
            </a:r>
            <a:r>
              <a:rPr lang="ru-RU" sz="1100" b="1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+15%.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1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Самое главное – улучшили имидж в глазах наших клиентов, и подарили очень много положительный эмоций, как покупателям, так и сотрудникам наших магазинов.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532103-D49D-475B-A549-07F13B5F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691" y="1679057"/>
            <a:ext cx="2739884" cy="36531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4FF26-5D16-4189-8A05-78B095192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033" y="4151125"/>
            <a:ext cx="1751889" cy="23358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3891F1-460A-4FFD-9853-C30CC2A86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07" y="4151125"/>
            <a:ext cx="1751889" cy="23358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F8B4B6-6D90-4E75-8033-5652CDB7B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6727" y="1679057"/>
            <a:ext cx="1583506" cy="35189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23BCF-6BE7-46AB-86AB-88F7E8CAD0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2702" y="4212489"/>
            <a:ext cx="1843935" cy="24585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53F66C-B8BA-432B-9CB4-E2E6512228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9149" y="4179541"/>
            <a:ext cx="1751889" cy="23358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4E9807-8B2B-4CDB-8A63-F6293087F7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8177" y="4122995"/>
            <a:ext cx="1751889" cy="23358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617468-B40F-4E46-B05B-D82FBCE653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43" y="4273853"/>
            <a:ext cx="1751889" cy="233585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2F6C48-C0F2-4D97-B41E-48BF2F247C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2159" y="4712341"/>
            <a:ext cx="1606550" cy="214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4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A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02F74-9226-4E41-A826-37A501AB9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5725" y="1228725"/>
            <a:ext cx="4400550" cy="4400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6B85C-1B38-440F-B7C7-0647AC69B445}"/>
              </a:ext>
            </a:extLst>
          </p:cNvPr>
          <p:cNvSpPr txBox="1"/>
          <p:nvPr/>
        </p:nvSpPr>
        <p:spPr>
          <a:xfrm>
            <a:off x="4195479" y="3916581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94532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973CE7-F385-467B-949F-BEEA22EE3FD3}"/>
              </a:ext>
            </a:extLst>
          </p:cNvPr>
          <p:cNvSpPr txBox="1"/>
          <p:nvPr/>
        </p:nvSpPr>
        <p:spPr>
          <a:xfrm>
            <a:off x="262828" y="2960700"/>
            <a:ext cx="828119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60C04"/>
                </a:solidFill>
                <a:latin typeface="Montserrat" panose="00000500000000000000" pitchFamily="2" charset="-52"/>
              </a:rPr>
              <a:t>Номинации			</a:t>
            </a:r>
            <a:r>
              <a:rPr lang="ru-RU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Интегрированная кампания</a:t>
            </a:r>
          </a:p>
          <a:p>
            <a:pPr marL="0" indent="0">
              <a:buNone/>
            </a:pPr>
            <a:r>
              <a:rPr lang="ru-RU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				</a:t>
            </a:r>
            <a:r>
              <a:rPr lang="en-US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PR-</a:t>
            </a:r>
            <a:r>
              <a:rPr lang="ru-RU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кампания</a:t>
            </a:r>
          </a:p>
          <a:p>
            <a:pPr marL="0" indent="0">
              <a:buNone/>
            </a:pPr>
            <a:r>
              <a:rPr lang="ru-RU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				Ивент кампания</a:t>
            </a:r>
          </a:p>
          <a:p>
            <a:pPr marL="0" indent="0">
              <a:buNone/>
            </a:pPr>
            <a:endParaRPr lang="ru-RU" sz="1600" b="1" i="1" dirty="0">
              <a:solidFill>
                <a:srgbClr val="060C04"/>
              </a:solidFill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60C04"/>
                </a:solidFill>
                <a:latin typeface="Montserrat" panose="00000500000000000000" pitchFamily="2" charset="-52"/>
              </a:rPr>
              <a:t>Бренд				</a:t>
            </a:r>
            <a:r>
              <a:rPr lang="en-US" sz="1600" b="1" dirty="0">
                <a:solidFill>
                  <a:srgbClr val="060C04"/>
                </a:solidFill>
                <a:latin typeface="Montserrat" panose="00000500000000000000" pitchFamily="2" charset="-52"/>
              </a:rPr>
              <a:t>Makro</a:t>
            </a:r>
          </a:p>
          <a:p>
            <a:pPr marL="0" indent="0">
              <a:buNone/>
            </a:pPr>
            <a:endParaRPr lang="en-US" sz="1600" b="1" dirty="0">
              <a:solidFill>
                <a:srgbClr val="060C04"/>
              </a:solidFill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60C04"/>
                </a:solidFill>
                <a:latin typeface="Montserrat" panose="00000500000000000000" pitchFamily="2" charset="-52"/>
              </a:rPr>
              <a:t>Краткое название кампании 	</a:t>
            </a:r>
            <a:r>
              <a:rPr lang="en-US" sz="1600" b="1" i="1" dirty="0" err="1">
                <a:solidFill>
                  <a:srgbClr val="060C04"/>
                </a:solidFill>
                <a:latin typeface="Montserrat" panose="00000500000000000000" pitchFamily="2" charset="-52"/>
              </a:rPr>
              <a:t>Omadli</a:t>
            </a:r>
            <a:r>
              <a:rPr lang="en-US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 </a:t>
            </a:r>
            <a:r>
              <a:rPr lang="en-US" sz="1600" b="1" i="1" dirty="0" err="1">
                <a:solidFill>
                  <a:srgbClr val="060C04"/>
                </a:solidFill>
                <a:latin typeface="Montserrat" panose="00000500000000000000" pitchFamily="2" charset="-52"/>
              </a:rPr>
              <a:t>haridor</a:t>
            </a:r>
            <a:r>
              <a:rPr lang="en-US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, </a:t>
            </a:r>
            <a:r>
              <a:rPr lang="ru-RU" sz="1600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бесплатный чек 					каждому 200-му покупателю</a:t>
            </a:r>
            <a:endParaRPr lang="ru-RU" sz="1600" b="1" dirty="0">
              <a:solidFill>
                <a:srgbClr val="060C04"/>
              </a:solidFill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60C04"/>
                </a:solidFill>
                <a:latin typeface="Montserrat" panose="00000500000000000000" pitchFamily="2" charset="-52"/>
              </a:rPr>
              <a:t>			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A22C51-7355-40EE-A9A5-11F43BE33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256" y="1272255"/>
            <a:ext cx="3162916" cy="44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973CE7-F385-467B-949F-BEEA22EE3FD3}"/>
              </a:ext>
            </a:extLst>
          </p:cNvPr>
          <p:cNvSpPr txBox="1"/>
          <p:nvPr/>
        </p:nvSpPr>
        <p:spPr>
          <a:xfrm>
            <a:off x="262828" y="2100088"/>
            <a:ext cx="8281199" cy="2358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Компания находится в процессе трансформации, оптимизируются процессы и в рамках которой было </a:t>
            </a: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проведено закрытие </a:t>
            </a: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неэффективных магазинов. В следствие этого, общее настроение клиентов по отношению к </a:t>
            </a:r>
            <a:r>
              <a:rPr lang="en-US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MAKRO </a:t>
            </a: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доверие к сети супермаркетов снижается.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Необходимо: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Увеличить трафик в магазины за счет нового трафика и повторных покупок;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Повысить средний чек;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Повысить лояльность к сети;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Вернуть доверие и позитивные ассоциации с брендом;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Проблема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1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973CE7-F385-467B-949F-BEEA22EE3FD3}"/>
              </a:ext>
            </a:extLst>
          </p:cNvPr>
          <p:cNvSpPr txBox="1"/>
          <p:nvPr/>
        </p:nvSpPr>
        <p:spPr>
          <a:xfrm>
            <a:off x="409574" y="2730828"/>
            <a:ext cx="8281199" cy="139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Измеряем: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Трафик неделя к неделе, рост выручки;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Средний чек </a:t>
            </a:r>
            <a:r>
              <a:rPr lang="en-US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LFL</a:t>
            </a: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4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Конверсия от смс-рассылки;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§"/>
            </a:pPr>
            <a:endParaRPr lang="ru-RU" sz="18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Измерение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1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973CE7-F385-467B-949F-BEEA22EE3FD3}"/>
              </a:ext>
            </a:extLst>
          </p:cNvPr>
          <p:cNvSpPr txBox="1"/>
          <p:nvPr/>
        </p:nvSpPr>
        <p:spPr>
          <a:xfrm>
            <a:off x="409574" y="1830026"/>
            <a:ext cx="8281199" cy="399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Суть акции: </a:t>
            </a: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Стоимость всех товаров в каждом 200-м чеке по сети снижается до 0 сум.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Были поставлены следующие задачи: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- сделать громкую акцию, уникальную для рынка Узбекистана;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Увеличить число чеков;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Увеличить выручку;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Вернуть доверие и позитивные ассоциации с брендом </a:t>
            </a:r>
            <a:r>
              <a:rPr lang="en-US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Makro</a:t>
            </a: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Начали с просчета бизнес-кейса (именно с 200-ым клиентом мы увидели, что акция не будет убыточной), параллельно начали программировать кассовое ПО и составлять медиа-план. Также составили правила вместе с сотрудниками юридического департамента.</a:t>
            </a:r>
          </a:p>
          <a:p>
            <a:pPr lvl="0">
              <a:lnSpc>
                <a:spcPct val="107000"/>
              </a:lnSpc>
            </a:pPr>
            <a:r>
              <a:rPr lang="ru-RU" sz="14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конечном итоге финализировали условия и запустились.</a:t>
            </a:r>
            <a:endParaRPr lang="ru-RU" sz="18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Идея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36A3F9-5FC0-4109-886B-1E2609B48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256" y="1272255"/>
            <a:ext cx="3162916" cy="44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41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Внутреннее оформление.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1EBCB5-ED3B-4FE0-9BC3-9615DEF2E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661" y="4487332"/>
            <a:ext cx="2933896" cy="2200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B2E924-CDC7-4ED3-AF0D-334243BB6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96" y="1764850"/>
            <a:ext cx="2933896" cy="22004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D7FBD7-31C9-49C0-AEEC-83BBAC9A9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661" y="1764850"/>
            <a:ext cx="2933896" cy="22004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C63A2C-0F4E-4104-8837-F61044E8E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4228" y="1764849"/>
            <a:ext cx="2933897" cy="22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4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ТВ.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6" name="TV_1920x1080_uz">
            <a:hlinkClick r:id="" action="ppaction://media"/>
            <a:extLst>
              <a:ext uri="{FF2B5EF4-FFF2-40B4-BE49-F238E27FC236}">
                <a16:creationId xmlns:a16="http://schemas.microsoft.com/office/drawing/2014/main" id="{80CDDB75-B6BC-4C8C-BE23-AB95B8D8D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5447" y="1972705"/>
            <a:ext cx="7182678" cy="4040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523875" y="1927526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ТВ:</a:t>
            </a:r>
          </a:p>
          <a:p>
            <a:pPr marL="0" indent="0">
              <a:buNone/>
            </a:pPr>
            <a:r>
              <a:rPr lang="ru-RU" sz="1400" dirty="0" err="1">
                <a:latin typeface="Montserrat" panose="00000500000000000000" pitchFamily="2" charset="-52"/>
              </a:rPr>
              <a:t>Тараккиёт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 err="1">
                <a:latin typeface="Montserrat" panose="00000500000000000000" pitchFamily="2" charset="-52"/>
              </a:rPr>
              <a:t>тв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dirty="0" err="1">
                <a:latin typeface="Montserrat" panose="00000500000000000000" pitchFamily="2" charset="-52"/>
              </a:rPr>
              <a:t>Рухсор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 err="1">
                <a:latin typeface="Montserrat" panose="00000500000000000000" pitchFamily="2" charset="-52"/>
              </a:rPr>
              <a:t>тв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Охват: </a:t>
            </a:r>
            <a:r>
              <a:rPr lang="ru-RU" sz="1400" dirty="0">
                <a:latin typeface="Montserrat" panose="00000500000000000000" pitchFamily="2" charset="-52"/>
              </a:rPr>
              <a:t>22 млн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Гео: </a:t>
            </a:r>
            <a:r>
              <a:rPr lang="ru-RU" sz="1400" dirty="0">
                <a:latin typeface="Montserrat" panose="00000500000000000000" pitchFamily="2" charset="-52"/>
              </a:rPr>
              <a:t>Андижан, Фергана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трансляции: </a:t>
            </a:r>
            <a:r>
              <a:rPr lang="ru-RU" sz="1400" dirty="0">
                <a:latin typeface="Montserrat" panose="00000500000000000000" pitchFamily="2" charset="-52"/>
              </a:rPr>
              <a:t>11-30.07.2023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Кол-во выходов: </a:t>
            </a:r>
            <a:r>
              <a:rPr lang="ru-RU" sz="1400" dirty="0">
                <a:latin typeface="Montserrat" panose="00000500000000000000" pitchFamily="2" charset="-52"/>
              </a:rPr>
              <a:t>320 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Кол-во минут: </a:t>
            </a:r>
            <a:r>
              <a:rPr lang="ru-RU" sz="1400" dirty="0">
                <a:latin typeface="Montserrat" panose="00000500000000000000" pitchFamily="2" charset="-52"/>
              </a:rPr>
              <a:t>80 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Макет: </a:t>
            </a:r>
          </a:p>
        </p:txBody>
      </p:sp>
    </p:spTree>
    <p:extLst>
      <p:ext uri="{BB962C8B-B14F-4D97-AF65-F5344CB8AC3E}">
        <p14:creationId xmlns:p14="http://schemas.microsoft.com/office/powerpoint/2010/main" val="35186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Радио.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523875" y="1927526"/>
            <a:ext cx="6096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Радио:</a:t>
            </a:r>
          </a:p>
          <a:p>
            <a:pPr marL="0" indent="0">
              <a:buNone/>
            </a:pPr>
            <a:r>
              <a:rPr lang="ru-RU" sz="1400" dirty="0" err="1">
                <a:latin typeface="Montserrat" panose="00000500000000000000" pitchFamily="2" charset="-52"/>
              </a:rPr>
              <a:t>Рухсор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 err="1">
                <a:latin typeface="Montserrat" panose="00000500000000000000" pitchFamily="2" charset="-52"/>
              </a:rPr>
              <a:t>фм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dirty="0" err="1">
                <a:latin typeface="Montserrat" panose="00000500000000000000" pitchFamily="2" charset="-52"/>
              </a:rPr>
              <a:t>Дийдор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 err="1">
                <a:latin typeface="Montserrat" panose="00000500000000000000" pitchFamily="2" charset="-52"/>
              </a:rPr>
              <a:t>фм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dirty="0" err="1">
                <a:latin typeface="Montserrat" panose="00000500000000000000" pitchFamily="2" charset="-52"/>
              </a:rPr>
              <a:t>Пойтахт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dirty="0">
                <a:latin typeface="Montserrat" panose="00000500000000000000" pitchFamily="2" charset="-52"/>
              </a:rPr>
              <a:t>Эхо Долины</a:t>
            </a: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Охват: </a:t>
            </a:r>
            <a:r>
              <a:rPr lang="ru-RU" sz="1400" dirty="0">
                <a:latin typeface="Montserrat" panose="00000500000000000000" pitchFamily="2" charset="-52"/>
              </a:rPr>
              <a:t>не трекается радиостанциями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Адреса: </a:t>
            </a:r>
            <a:r>
              <a:rPr lang="ru-RU" sz="1400" dirty="0">
                <a:latin typeface="Montserrat" panose="00000500000000000000" pitchFamily="2" charset="-52"/>
              </a:rPr>
              <a:t>Фергана, Андижан, </a:t>
            </a:r>
            <a:r>
              <a:rPr lang="ru-RU" sz="1400" dirty="0" err="1">
                <a:latin typeface="Montserrat" panose="00000500000000000000" pitchFamily="2" charset="-52"/>
              </a:rPr>
              <a:t>Ташкетн</a:t>
            </a:r>
            <a:endParaRPr lang="ru-RU" sz="1400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размещения: </a:t>
            </a:r>
            <a:r>
              <a:rPr lang="ru-RU" sz="1400" dirty="0">
                <a:latin typeface="Montserrat" panose="00000500000000000000" pitchFamily="2" charset="-52"/>
              </a:rPr>
              <a:t>11-30.07.2023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Кол-во выходов: </a:t>
            </a:r>
            <a:r>
              <a:rPr lang="ru-RU" sz="1400" dirty="0">
                <a:latin typeface="Montserrat" panose="00000500000000000000" pitchFamily="2" charset="-52"/>
              </a:rPr>
              <a:t>640 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Кол-во минут: </a:t>
            </a:r>
            <a:r>
              <a:rPr lang="ru-RU" sz="1400" dirty="0">
                <a:latin typeface="Montserrat" panose="00000500000000000000" pitchFamily="2" charset="-52"/>
              </a:rPr>
              <a:t>160 </a:t>
            </a:r>
            <a:endParaRPr lang="ru-RU" sz="1400" b="1" dirty="0">
              <a:latin typeface="Montserrat" panose="00000500000000000000" pitchFamily="2" charset="-52"/>
            </a:endParaRPr>
          </a:p>
        </p:txBody>
      </p:sp>
      <p:pic>
        <p:nvPicPr>
          <p:cNvPr id="7" name="Makro_2_uz">
            <a:hlinkClick r:id="" action="ppaction://media"/>
            <a:extLst>
              <a:ext uri="{FF2B5EF4-FFF2-40B4-BE49-F238E27FC236}">
                <a16:creationId xmlns:a16="http://schemas.microsoft.com/office/drawing/2014/main" id="{510D85AB-BC58-4BD3-B987-41A0257B8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6137" y="2402324"/>
            <a:ext cx="304800" cy="304800"/>
          </a:xfrm>
          <a:prstGeom prst="rect">
            <a:avLst/>
          </a:prstGeom>
        </p:spPr>
      </p:pic>
      <p:pic>
        <p:nvPicPr>
          <p:cNvPr id="8" name="Makro_2_ru">
            <a:hlinkClick r:id="" action="ppaction://media"/>
            <a:extLst>
              <a:ext uri="{FF2B5EF4-FFF2-40B4-BE49-F238E27FC236}">
                <a16:creationId xmlns:a16="http://schemas.microsoft.com/office/drawing/2014/main" id="{6DE0E205-8138-4407-9C13-35FD16B1FA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6137" y="3649447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011851-6004-450F-AA0A-8C770CC0EEA6}"/>
              </a:ext>
            </a:extLst>
          </p:cNvPr>
          <p:cNvSpPr txBox="1"/>
          <p:nvPr/>
        </p:nvSpPr>
        <p:spPr>
          <a:xfrm>
            <a:off x="8121005" y="3617181"/>
            <a:ext cx="63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D6DD5B-4136-46D3-83E5-DDF43A2B46DE}"/>
              </a:ext>
            </a:extLst>
          </p:cNvPr>
          <p:cNvSpPr txBox="1"/>
          <p:nvPr/>
        </p:nvSpPr>
        <p:spPr>
          <a:xfrm>
            <a:off x="8121005" y="2402324"/>
            <a:ext cx="63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УЗБ</a:t>
            </a:r>
          </a:p>
        </p:txBody>
      </p:sp>
    </p:spTree>
    <p:extLst>
      <p:ext uri="{BB962C8B-B14F-4D97-AF65-F5344CB8AC3E}">
        <p14:creationId xmlns:p14="http://schemas.microsoft.com/office/powerpoint/2010/main" val="122638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AAEB2D0-BDFE-4339-994B-26CF4E122B83}"/>
              </a:ext>
            </a:extLst>
          </p:cNvPr>
          <p:cNvCxnSpPr>
            <a:cxnSpLocks/>
          </p:cNvCxnSpPr>
          <p:nvPr/>
        </p:nvCxnSpPr>
        <p:spPr>
          <a:xfrm flipV="1">
            <a:off x="523875" y="1032226"/>
            <a:ext cx="11144250" cy="61414"/>
          </a:xfrm>
          <a:prstGeom prst="line">
            <a:avLst/>
          </a:prstGeom>
          <a:ln w="38100">
            <a:solidFill>
              <a:srgbClr val="75C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451BFA-7143-4FED-A5F8-3A93CA41D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5575" y="534165"/>
            <a:ext cx="1352550" cy="324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5D2CC-4605-4481-B7ED-E16E47A017D2}"/>
              </a:ext>
            </a:extLst>
          </p:cNvPr>
          <p:cNvSpPr txBox="1"/>
          <p:nvPr/>
        </p:nvSpPr>
        <p:spPr>
          <a:xfrm>
            <a:off x="409574" y="617574"/>
            <a:ext cx="11372852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. </a:t>
            </a: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Реклама в метро.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AE1C16-D5B3-4D4E-80D4-559037F3E81B}"/>
              </a:ext>
            </a:extLst>
          </p:cNvPr>
          <p:cNvSpPr txBox="1"/>
          <p:nvPr/>
        </p:nvSpPr>
        <p:spPr>
          <a:xfrm>
            <a:off x="409574" y="2469817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Реклама в метро:</a:t>
            </a:r>
          </a:p>
          <a:p>
            <a:pPr marL="0" indent="0">
              <a:buNone/>
            </a:pPr>
            <a:r>
              <a:rPr lang="ru-RU" sz="1400" dirty="0">
                <a:latin typeface="Montserrat" panose="00000500000000000000" pitchFamily="2" charset="-52"/>
              </a:rPr>
              <a:t>Панно при спуске на платформу (2)</a:t>
            </a:r>
          </a:p>
          <a:p>
            <a:pPr marL="0" indent="0">
              <a:buNone/>
            </a:pPr>
            <a:r>
              <a:rPr lang="ru-RU" sz="1400" dirty="0">
                <a:latin typeface="Montserrat" panose="00000500000000000000" pitchFamily="2" charset="-52"/>
              </a:rPr>
              <a:t>Световые короба в переходах (2)</a:t>
            </a:r>
          </a:p>
          <a:p>
            <a:pPr marL="0" indent="0">
              <a:buNone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Кол-во носителей: </a:t>
            </a:r>
            <a:r>
              <a:rPr lang="ru-RU" sz="1400" dirty="0">
                <a:latin typeface="Montserrat" panose="00000500000000000000" pitchFamily="2" charset="-52"/>
              </a:rPr>
              <a:t>4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Адреса: </a:t>
            </a:r>
            <a:r>
              <a:rPr lang="ru-RU" sz="1400" dirty="0" err="1">
                <a:latin typeface="Montserrat" panose="00000500000000000000" pitchFamily="2" charset="-52"/>
              </a:rPr>
              <a:t>Чиланзарская</a:t>
            </a:r>
            <a:r>
              <a:rPr lang="ru-RU" sz="1400" dirty="0">
                <a:latin typeface="Montserrat" panose="00000500000000000000" pitchFamily="2" charset="-52"/>
              </a:rPr>
              <a:t>, </a:t>
            </a:r>
            <a:r>
              <a:rPr lang="ru-RU" sz="1400" dirty="0" err="1">
                <a:latin typeface="Montserrat" panose="00000500000000000000" pitchFamily="2" charset="-52"/>
              </a:rPr>
              <a:t>Юнусабадская</a:t>
            </a:r>
            <a:r>
              <a:rPr lang="ru-RU" sz="1400" dirty="0">
                <a:latin typeface="Montserrat" panose="00000500000000000000" pitchFamily="2" charset="-52"/>
              </a:rPr>
              <a:t>, Узбекистанская линии</a:t>
            </a: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Даты размещения: </a:t>
            </a:r>
            <a:r>
              <a:rPr lang="ru-RU" sz="1400" dirty="0">
                <a:latin typeface="Montserrat" panose="00000500000000000000" pitchFamily="2" charset="-52"/>
              </a:rPr>
              <a:t>19.07-08.08.2023</a:t>
            </a:r>
            <a:endParaRPr lang="ru-RU" sz="1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Макет: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90899-81B0-413A-A161-15BF47DE5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733" y="2387996"/>
            <a:ext cx="5588000" cy="251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5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715</Words>
  <Application>Microsoft Office PowerPoint</Application>
  <PresentationFormat>Широкоэкранный</PresentationFormat>
  <Paragraphs>145</Paragraphs>
  <Slides>17</Slides>
  <Notes>15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Bobur Baxrombekov</dc:creator>
  <cp:lastModifiedBy>Sabina</cp:lastModifiedBy>
  <cp:revision>300</cp:revision>
  <dcterms:created xsi:type="dcterms:W3CDTF">2023-06-07T04:56:04Z</dcterms:created>
  <dcterms:modified xsi:type="dcterms:W3CDTF">2023-08-24T05:29:20Z</dcterms:modified>
</cp:coreProperties>
</file>